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4"/>
  </p:notesMasterIdLst>
  <p:handoutMasterIdLst>
    <p:handoutMasterId r:id="rId15"/>
  </p:handoutMasterIdLst>
  <p:sldIdLst>
    <p:sldId id="29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93" r:id="rId1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8AC3"/>
    <a:srgbClr val="B5C1DF"/>
    <a:srgbClr val="374D81"/>
    <a:srgbClr val="E98B0D"/>
    <a:srgbClr val="E2973C"/>
    <a:srgbClr val="9BD49E"/>
    <a:srgbClr val="F6A287"/>
    <a:srgbClr val="003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81" autoAdjust="0"/>
    <p:restoredTop sz="94639" autoAdjust="0"/>
  </p:normalViewPr>
  <p:slideViewPr>
    <p:cSldViewPr snapToGrid="0">
      <p:cViewPr>
        <p:scale>
          <a:sx n="171" d="100"/>
          <a:sy n="171" d="100"/>
        </p:scale>
        <p:origin x="-3384" y="-2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5060941" y="0"/>
            <a:ext cx="15392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738AC3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984836" y="3841"/>
            <a:ext cx="15392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17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  <p:sldLayoutId id="2147483728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4168" y="648930"/>
            <a:ext cx="6867832" cy="2141799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it-IT" sz="2800" cap="all" spc="200" dirty="0">
                <a:solidFill>
                  <a:srgbClr val="738AC3"/>
                </a:solidFill>
                <a:ea typeface="+mn-ea"/>
                <a:cs typeface="+mn-cs"/>
              </a:rPr>
              <a:t>Interazione tra fattori psicologici e clinici -</a:t>
            </a:r>
            <a:br>
              <a:rPr lang="it-IT" sz="2800" cap="all" spc="200" dirty="0">
                <a:solidFill>
                  <a:srgbClr val="738AC3"/>
                </a:solidFill>
                <a:ea typeface="+mn-ea"/>
                <a:cs typeface="+mn-cs"/>
              </a:rPr>
            </a:br>
            <a:r>
              <a:rPr lang="it-IT" sz="2800" cap="all" spc="200" dirty="0">
                <a:solidFill>
                  <a:srgbClr val="738AC3"/>
                </a:solidFill>
                <a:ea typeface="+mn-ea"/>
                <a:cs typeface="+mn-cs"/>
              </a:rPr>
              <a:t>prima e dopo chirurgia bariatrica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24167" y="4516287"/>
            <a:ext cx="6356555" cy="1279652"/>
          </a:xfrm>
        </p:spPr>
        <p:txBody>
          <a:bodyPr>
            <a:normAutofit fontScale="47500" lnSpcReduction="20000"/>
          </a:bodyPr>
          <a:lstStyle/>
          <a:p>
            <a:r>
              <a:rPr lang="it-IT" sz="2800" b="1" dirty="0"/>
              <a:t>SCHIFF SAMI </a:t>
            </a:r>
            <a:r>
              <a:rPr lang="it-IT" sz="2800" b="1" dirty="0" err="1"/>
              <a:t>PsyD</a:t>
            </a:r>
            <a:r>
              <a:rPr lang="it-IT" sz="2800" dirty="0"/>
              <a:t>, </a:t>
            </a:r>
            <a:r>
              <a:rPr lang="it-IT" sz="2800" dirty="0" err="1"/>
              <a:t>Phd</a:t>
            </a:r>
            <a:endParaRPr lang="it-IT" sz="2800" dirty="0"/>
          </a:p>
          <a:p>
            <a:endParaRPr lang="it-IT" sz="2800" b="1" dirty="0"/>
          </a:p>
          <a:p>
            <a:r>
              <a:rPr lang="it-IT" sz="2800" dirty="0"/>
              <a:t>**Azienda ospedale-università di </a:t>
            </a:r>
            <a:r>
              <a:rPr lang="it-IT" sz="2800" dirty="0" err="1"/>
              <a:t>padova</a:t>
            </a:r>
            <a:endParaRPr lang="it-IT" sz="2800" dirty="0"/>
          </a:p>
          <a:p>
            <a:r>
              <a:rPr lang="it-IT" sz="2800" b="1" dirty="0"/>
              <a:t>*Università di </a:t>
            </a:r>
            <a:r>
              <a:rPr lang="it-IT" sz="2800" b="1" dirty="0" err="1"/>
              <a:t>padova</a:t>
            </a:r>
            <a:r>
              <a:rPr lang="it-IT" sz="2800" b="1" dirty="0"/>
              <a:t>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D42BA64-C0E2-4AF3-149C-C19F3206795B}"/>
              </a:ext>
            </a:extLst>
          </p:cNvPr>
          <p:cNvSpPr txBox="1"/>
          <p:nvPr/>
        </p:nvSpPr>
        <p:spPr>
          <a:xfrm>
            <a:off x="5324166" y="2899358"/>
            <a:ext cx="68678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sz="1800" i="1" noProof="0" dirty="0">
                <a:solidFill>
                  <a:srgbClr val="5FB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Uno studio longitudinale prospettico con FU a 20 mesi dopo Sleeve </a:t>
            </a:r>
            <a:r>
              <a:rPr lang="it-IT" sz="1800" i="1" noProof="0" dirty="0" err="1">
                <a:solidFill>
                  <a:srgbClr val="5FB6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Gastrectomy</a:t>
            </a:r>
            <a:endParaRPr lang="it-IT" sz="1800" noProof="0" dirty="0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47BF401E-DD7B-1B5D-5508-1D4DE72B64D9}"/>
              </a:ext>
            </a:extLst>
          </p:cNvPr>
          <p:cNvSpPr/>
          <p:nvPr/>
        </p:nvSpPr>
        <p:spPr>
          <a:xfrm>
            <a:off x="5324166" y="3735539"/>
            <a:ext cx="63565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300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D. Patanè*, S. Gentili*, V. Meregalli*, </a:t>
            </a:r>
            <a:r>
              <a:rPr lang="it-IT" sz="1300" noProof="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r>
              <a:rPr lang="it-IT" sz="1300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it-IT" sz="1300" noProof="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Moltrer</a:t>
            </a:r>
            <a:r>
              <a:rPr lang="it-IT" sz="1300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*, E. Colantoni**, L. Polese**, M. Foletto*, S. Schiff**</a:t>
            </a:r>
            <a:endParaRPr lang="it-IT" sz="1300" noProof="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A0FCFF8-843B-1CC0-2CA4-16371BBF5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4975997" cy="696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11064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24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dibattito sul ruolo dei fattori psicologici </a:t>
            </a:r>
            <a:r>
              <a:rPr lang="it-IT" sz="2400" b="1" noProof="0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</a:t>
            </a:r>
            <a:r>
              <a:rPr lang="it-IT" sz="24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-operatori</a:t>
            </a:r>
            <a:endParaRPr lang="it-IT" sz="2400" noProof="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5257800" cy="3977640"/>
          </a:xfrm>
          <a:prstGeom prst="roundRect">
            <a:avLst>
              <a:gd name="adj" fmla="val 1839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pPr>
              <a:lnSpc>
                <a:spcPct val="150000"/>
              </a:lnSpc>
            </a:pPr>
            <a:endParaRPr lang="it-IT" noProof="0" dirty="0"/>
          </a:p>
        </p:txBody>
      </p:sp>
      <p:sp>
        <p:nvSpPr>
          <p:cNvPr id="5" name="Shape 3"/>
          <p:cNvSpPr/>
          <p:nvPr/>
        </p:nvSpPr>
        <p:spPr>
          <a:xfrm>
            <a:off x="822960" y="1581912"/>
            <a:ext cx="384048" cy="38404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6" name="Image 0" descr="/home/claude/work/icons/stethosco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10" y="1662562"/>
            <a:ext cx="222748" cy="2227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35024" y="1554480"/>
            <a:ext cx="419709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CONTESTO CLINICO</a:t>
            </a:r>
            <a:endParaRPr lang="it-IT" sz="1500" noProof="0" dirty="0"/>
          </a:p>
        </p:txBody>
      </p:sp>
      <p:sp>
        <p:nvSpPr>
          <p:cNvPr id="8" name="Text 5"/>
          <p:cNvSpPr/>
          <p:nvPr/>
        </p:nvSpPr>
        <p:spPr>
          <a:xfrm>
            <a:off x="822960" y="2358108"/>
            <a:ext cx="4709160" cy="25930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spcAft>
                <a:spcPts val="1000"/>
              </a:spcAft>
              <a:buSzPct val="100000"/>
              <a:buChar char="•"/>
            </a:pP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La </a:t>
            </a:r>
            <a:r>
              <a:rPr lang="it-IT" sz="1500" i="1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Sleeve </a:t>
            </a:r>
            <a:r>
              <a:rPr lang="it-IT" sz="1500" i="1" dirty="0" err="1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Gastrectomy</a:t>
            </a:r>
            <a:r>
              <a:rPr lang="it-IT" sz="1500" i="1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(SG) rappresenta uno dei trattamenti più efficace per la gestione del peso nell'obesità severa.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SzPct val="100000"/>
              <a:buChar char="•"/>
            </a:pP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Nei pazienti candidati alla chirurgia bariatrica si rileva frequentemente la presenza di ansia, depressione, </a:t>
            </a:r>
            <a:r>
              <a:rPr lang="it-IT" sz="1500" i="1" dirty="0" err="1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binge</a:t>
            </a:r>
            <a:r>
              <a:rPr lang="it-IT" sz="1500" i="1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it-IT" sz="1500" i="1" dirty="0" err="1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eating</a:t>
            </a:r>
            <a:r>
              <a:rPr lang="it-IT" sz="1500" i="1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e la qualità di vita e spesso compromessa.</a:t>
            </a:r>
          </a:p>
        </p:txBody>
      </p:sp>
      <p:sp>
        <p:nvSpPr>
          <p:cNvPr id="9" name="Shape 6"/>
          <p:cNvSpPr/>
          <p:nvPr/>
        </p:nvSpPr>
        <p:spPr>
          <a:xfrm>
            <a:off x="6126480" y="1325880"/>
            <a:ext cx="5257800" cy="3977640"/>
          </a:xfrm>
          <a:prstGeom prst="roundRect">
            <a:avLst>
              <a:gd name="adj" fmla="val 1839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0" name="Shape 7"/>
          <p:cNvSpPr/>
          <p:nvPr/>
        </p:nvSpPr>
        <p:spPr>
          <a:xfrm>
            <a:off x="6400800" y="1581912"/>
            <a:ext cx="384048" cy="38404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11" name="Image 1" descr="/home/claude/work/icons/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450" y="1662562"/>
            <a:ext cx="222748" cy="2227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12864" y="1554480"/>
            <a:ext cx="419709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LIMITE DELLA LETTERATURA</a:t>
            </a:r>
            <a:endParaRPr lang="it-IT" sz="1500" noProof="0" dirty="0"/>
          </a:p>
        </p:txBody>
      </p:sp>
      <p:sp>
        <p:nvSpPr>
          <p:cNvPr id="13" name="Text 9"/>
          <p:cNvSpPr/>
          <p:nvPr/>
        </p:nvSpPr>
        <p:spPr>
          <a:xfrm>
            <a:off x="6400800" y="2372792"/>
            <a:ext cx="4709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50000"/>
              </a:lnSpc>
              <a:spcAft>
                <a:spcPts val="1000"/>
              </a:spcAft>
              <a:buSzPct val="100000"/>
              <a:buChar char="•"/>
            </a:pP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La letteratura scientifica non mostra risultati univoci e vi è una certa discordanza sul valore predittivo delle variabili psicologiche </a:t>
            </a:r>
            <a:r>
              <a:rPr lang="it-IT" sz="1500" dirty="0" err="1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pre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-operatorie sul calo ponderale post-operatorio.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SzPct val="100000"/>
              <a:buChar char="•"/>
            </a:pP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La maggior parte delle ricerche trascura l’associazione tra il benessere psicologico e i comportamenti alimentari e dimagrimento post-operatorio.</a:t>
            </a:r>
          </a:p>
        </p:txBody>
      </p:sp>
      <p:sp>
        <p:nvSpPr>
          <p:cNvPr id="16" name="Shape 12"/>
          <p:cNvSpPr/>
          <p:nvPr/>
        </p:nvSpPr>
        <p:spPr>
          <a:xfrm>
            <a:off x="548640" y="5532120"/>
            <a:ext cx="11064240" cy="0"/>
          </a:xfrm>
          <a:prstGeom prst="line">
            <a:avLst/>
          </a:prstGeom>
          <a:noFill/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7" name="Text 13"/>
          <p:cNvSpPr/>
          <p:nvPr/>
        </p:nvSpPr>
        <p:spPr>
          <a:xfrm>
            <a:off x="548640" y="5614416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950" b="1" kern="0" spc="50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RIFERIMENTI BIBLIOGRAFICI</a:t>
            </a:r>
            <a:endParaRPr lang="it-IT" sz="950" noProof="0" dirty="0"/>
          </a:p>
        </p:txBody>
      </p:sp>
      <p:sp>
        <p:nvSpPr>
          <p:cNvPr id="18" name="Text 14"/>
          <p:cNvSpPr/>
          <p:nvPr/>
        </p:nvSpPr>
        <p:spPr>
          <a:xfrm>
            <a:off x="548640" y="585216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Dawes AJ, et al.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health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seeking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undergoing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bariatric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surgery: a meta-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JAMA. 2016;315(2):150-163.
Jacobs A, et al.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Influence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behavioral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weight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after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bariatric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surgery: a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review and meta-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Obes Rev. 2024;25(6):e13729.
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Sarwer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DB, et al.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Psychopathology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disordered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eating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and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impulsivity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predictors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weight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24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after MBS.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Obes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2024;20(7):634-642.
van Reekum EA, et al.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Psychiatric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cognitive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functioning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after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metabolic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bariatric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surgery: a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review and meta-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Obes Rev. 2025;26(11):e13968.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 et al., 2020.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predictors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weight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following LSG: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relevance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general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psychopathology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impulsivity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Eating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Weight Disorders-Studies on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Anorexia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Bulimia and </a:t>
            </a:r>
            <a:r>
              <a:rPr lang="it-IT" sz="83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Obesity</a:t>
            </a:r>
            <a:r>
              <a:rPr lang="it-IT" sz="83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25(6), 1621-1629.</a:t>
            </a:r>
          </a:p>
        </p:txBody>
      </p:sp>
      <p:sp>
        <p:nvSpPr>
          <p:cNvPr id="20" name="Text 16"/>
          <p:cNvSpPr/>
          <p:nvPr/>
        </p:nvSpPr>
        <p:spPr>
          <a:xfrm>
            <a:off x="11338560" y="654710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it-IT" sz="9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11064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24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 obiettivi per chiarire le traiettorie post-bariatriche</a:t>
            </a:r>
            <a:endParaRPr lang="it-IT" sz="2400" noProof="0" dirty="0"/>
          </a:p>
        </p:txBody>
      </p:sp>
      <p:sp>
        <p:nvSpPr>
          <p:cNvPr id="4" name="Shape 2"/>
          <p:cNvSpPr/>
          <p:nvPr/>
        </p:nvSpPr>
        <p:spPr>
          <a:xfrm>
            <a:off x="548640" y="1417319"/>
            <a:ext cx="3520440" cy="5079173"/>
          </a:xfrm>
          <a:prstGeom prst="roundRect">
            <a:avLst>
              <a:gd name="adj" fmla="val 2338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520440" cy="128016"/>
          </a:xfrm>
          <a:prstGeom prst="round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6" name="Shape 4"/>
          <p:cNvSpPr/>
          <p:nvPr/>
        </p:nvSpPr>
        <p:spPr>
          <a:xfrm>
            <a:off x="868680" y="1828800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7" name="Image 0" descr="/home/claude/work/icons/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85" y="1983105"/>
            <a:ext cx="377190" cy="37719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68680" y="2888870"/>
            <a:ext cx="2880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b="1" kern="0" spc="50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/ PREDITTORI</a:t>
            </a:r>
            <a:endParaRPr lang="it-IT" noProof="0" dirty="0"/>
          </a:p>
        </p:txBody>
      </p:sp>
      <p:sp>
        <p:nvSpPr>
          <p:cNvPr id="10" name="Text 7"/>
          <p:cNvSpPr/>
          <p:nvPr/>
        </p:nvSpPr>
        <p:spPr>
          <a:xfrm>
            <a:off x="659219" y="3413060"/>
            <a:ext cx="3285459" cy="28282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Esaminare se i 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fattori clinici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(età, sesso, BMI) e le variabili 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psicologiche </a:t>
            </a:r>
            <a:r>
              <a:rPr lang="it-IT" sz="1500" b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-operatorie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(distress psicologico, comportamenti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alimenetari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impulsività, qualità di vita) siano in grado di predi l'entità del calo ponderale a circa 20 mesi dall’intervento di 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Sleeve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Gastrectomy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it-IT" sz="1500" noProof="0" dirty="0"/>
          </a:p>
        </p:txBody>
      </p:sp>
      <p:sp>
        <p:nvSpPr>
          <p:cNvPr id="11" name="Shape 8"/>
          <p:cNvSpPr/>
          <p:nvPr/>
        </p:nvSpPr>
        <p:spPr>
          <a:xfrm>
            <a:off x="4361688" y="1417320"/>
            <a:ext cx="3520440" cy="5079172"/>
          </a:xfrm>
          <a:prstGeom prst="roundRect">
            <a:avLst>
              <a:gd name="adj" fmla="val 2338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2" name="Shape 9"/>
          <p:cNvSpPr/>
          <p:nvPr/>
        </p:nvSpPr>
        <p:spPr>
          <a:xfrm>
            <a:off x="4361688" y="1417320"/>
            <a:ext cx="3520440" cy="128016"/>
          </a:xfrm>
          <a:prstGeom prst="round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13" name="Shape 10"/>
          <p:cNvSpPr/>
          <p:nvPr/>
        </p:nvSpPr>
        <p:spPr>
          <a:xfrm>
            <a:off x="4681728" y="1828800"/>
            <a:ext cx="685800" cy="68580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14" name="Image 1" descr="/home/claude/work/icons/chartli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6033" y="1983105"/>
            <a:ext cx="377190" cy="37719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681728" y="2888870"/>
            <a:ext cx="2880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b="1" kern="0" spc="50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EVOLUZIONE</a:t>
            </a:r>
            <a:endParaRPr lang="it-IT" noProof="0" dirty="0"/>
          </a:p>
        </p:txBody>
      </p:sp>
      <p:sp>
        <p:nvSpPr>
          <p:cNvPr id="17" name="Text 13"/>
          <p:cNvSpPr/>
          <p:nvPr/>
        </p:nvSpPr>
        <p:spPr>
          <a:xfrm>
            <a:off x="4465674" y="3510881"/>
            <a:ext cx="3274827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Valutare i 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cambiamenti </a:t>
            </a:r>
            <a:r>
              <a:rPr lang="it-IT" sz="1500" b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-post operatori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 livelli di distress psicologico, qualità della vita fisica/mentale, comportamenti di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binge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eating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stili alimentari disfunzionali dei pazienti.</a:t>
            </a:r>
            <a:endParaRPr lang="it-IT" sz="1500" noProof="0" dirty="0"/>
          </a:p>
        </p:txBody>
      </p:sp>
      <p:sp>
        <p:nvSpPr>
          <p:cNvPr id="18" name="Shape 14"/>
          <p:cNvSpPr/>
          <p:nvPr/>
        </p:nvSpPr>
        <p:spPr>
          <a:xfrm>
            <a:off x="8174736" y="1417320"/>
            <a:ext cx="3520440" cy="5079172"/>
          </a:xfrm>
          <a:prstGeom prst="roundRect">
            <a:avLst>
              <a:gd name="adj" fmla="val 2338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9" name="Shape 15"/>
          <p:cNvSpPr/>
          <p:nvPr/>
        </p:nvSpPr>
        <p:spPr>
          <a:xfrm>
            <a:off x="8174736" y="1417320"/>
            <a:ext cx="3520440" cy="128016"/>
          </a:xfrm>
          <a:prstGeom prst="roundRect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20" name="Shape 16"/>
          <p:cNvSpPr/>
          <p:nvPr/>
        </p:nvSpPr>
        <p:spPr>
          <a:xfrm>
            <a:off x="8494776" y="1828800"/>
            <a:ext cx="685800" cy="685800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21" name="Image 2" descr="/home/claude/work/icons/balan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081" y="1983105"/>
            <a:ext cx="377190" cy="37719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94776" y="2888870"/>
            <a:ext cx="2880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b="1" kern="0" spc="50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MODERAZIONE</a:t>
            </a:r>
            <a:endParaRPr lang="it-IT" noProof="0" dirty="0"/>
          </a:p>
        </p:txBody>
      </p:sp>
      <p:sp>
        <p:nvSpPr>
          <p:cNvPr id="24" name="Text 19"/>
          <p:cNvSpPr/>
          <p:nvPr/>
        </p:nvSpPr>
        <p:spPr>
          <a:xfrm>
            <a:off x="8494776" y="3222735"/>
            <a:ext cx="288036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Verificare se vi è una relazione tra il 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successo ponderale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(misurato tramite EBMIL%) e il 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miglioramento del quadro psicologico e alimentare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it-IT" sz="15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24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Disegno dello studio e profilo clinico del campione</a:t>
            </a:r>
            <a:endParaRPr lang="it-IT" sz="2400" noProof="0" dirty="0"/>
          </a:p>
        </p:txBody>
      </p:sp>
      <p:sp>
        <p:nvSpPr>
          <p:cNvPr id="4" name="Shape 2"/>
          <p:cNvSpPr/>
          <p:nvPr/>
        </p:nvSpPr>
        <p:spPr>
          <a:xfrm>
            <a:off x="10149840" y="256032"/>
            <a:ext cx="1508760" cy="457200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5" name="Text 3"/>
          <p:cNvSpPr/>
          <p:nvPr/>
        </p:nvSpPr>
        <p:spPr>
          <a:xfrm>
            <a:off x="10149840" y="256032"/>
            <a:ext cx="1508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it-IT" sz="1400" b="1" noProof="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r>
              <a:rPr lang="it-IT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89</a:t>
            </a:r>
            <a:endParaRPr lang="it-IT" sz="1400" noProof="0" dirty="0"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5495544" cy="5276088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7" name="Shape 5"/>
          <p:cNvSpPr/>
          <p:nvPr/>
        </p:nvSpPr>
        <p:spPr>
          <a:xfrm>
            <a:off x="822960" y="1613811"/>
            <a:ext cx="384048" cy="38404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8" name="Image 0" descr="/home/claude/work/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10" y="1694461"/>
            <a:ext cx="222748" cy="22274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60595" y="1586379"/>
            <a:ext cx="47091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DISEGNO PROSPETTICO OSSERVAZIONALE PRE-POST</a:t>
            </a:r>
            <a:endParaRPr lang="it-IT" sz="1500" noProof="0" dirty="0"/>
          </a:p>
        </p:txBody>
      </p:sp>
      <p:sp>
        <p:nvSpPr>
          <p:cNvPr id="10" name="Shape 7"/>
          <p:cNvSpPr/>
          <p:nvPr/>
        </p:nvSpPr>
        <p:spPr>
          <a:xfrm>
            <a:off x="822960" y="2500884"/>
            <a:ext cx="457200" cy="45720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11" name="Image 1" descr="/home/claude/work/icons/clip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98" y="2596751"/>
            <a:ext cx="251460" cy="25146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1051560" y="2958084"/>
            <a:ext cx="0" cy="777240"/>
          </a:xfrm>
          <a:prstGeom prst="line">
            <a:avLst/>
          </a:prstGeom>
          <a:noFill/>
          <a:ln w="19050">
            <a:solidFill>
              <a:srgbClr val="E3E7EE"/>
            </a:solidFill>
            <a:prstDash val="dash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3" name="Text 9"/>
          <p:cNvSpPr/>
          <p:nvPr/>
        </p:nvSpPr>
        <p:spPr>
          <a:xfrm>
            <a:off x="1417320" y="2455164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Baseline (T0 – Pre-operatorio)</a:t>
            </a:r>
            <a:endParaRPr lang="it-IT" sz="1500" noProof="0" dirty="0"/>
          </a:p>
        </p:txBody>
      </p:sp>
      <p:sp>
        <p:nvSpPr>
          <p:cNvPr id="14" name="Text 10"/>
          <p:cNvSpPr/>
          <p:nvPr/>
        </p:nvSpPr>
        <p:spPr>
          <a:xfrm>
            <a:off x="1417320" y="2756916"/>
            <a:ext cx="4206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0000"/>
              </a:lnSpc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Valutazione mediante test psicometrici  somministrati 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digitalmente (piattaforma </a:t>
            </a:r>
            <a:r>
              <a:rPr lang="it-IT" sz="150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REDCap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circa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mesi prima della procedura chirurgica.</a:t>
            </a:r>
            <a:endParaRPr lang="it-IT" sz="1500" noProof="0" dirty="0"/>
          </a:p>
        </p:txBody>
      </p:sp>
      <p:sp>
        <p:nvSpPr>
          <p:cNvPr id="17" name="Shape 12"/>
          <p:cNvSpPr/>
          <p:nvPr/>
        </p:nvSpPr>
        <p:spPr>
          <a:xfrm>
            <a:off x="1051560" y="4192524"/>
            <a:ext cx="0" cy="1019556"/>
          </a:xfrm>
          <a:prstGeom prst="line">
            <a:avLst/>
          </a:prstGeom>
          <a:noFill/>
          <a:ln w="19050">
            <a:solidFill>
              <a:srgbClr val="E3E7EE"/>
            </a:solidFill>
            <a:prstDash val="dash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8" name="Text 13"/>
          <p:cNvSpPr/>
          <p:nvPr/>
        </p:nvSpPr>
        <p:spPr>
          <a:xfrm>
            <a:off x="1417320" y="3795931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Chirurgia bariatrica</a:t>
            </a:r>
            <a:endParaRPr lang="it-IT" sz="1500" noProof="0" dirty="0"/>
          </a:p>
        </p:txBody>
      </p:sp>
      <p:sp>
        <p:nvSpPr>
          <p:cNvPr id="19" name="Text 14"/>
          <p:cNvSpPr/>
          <p:nvPr/>
        </p:nvSpPr>
        <p:spPr>
          <a:xfrm>
            <a:off x="1417320" y="4097683"/>
            <a:ext cx="4206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Laparoscopic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Sleeve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Gastrectomy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(LSG) eseguita presso la Chirurgia Bariatrica dell'Azienda Ospedaliera di Padova.</a:t>
            </a:r>
            <a:endParaRPr lang="it-IT" sz="1500" noProof="0" dirty="0"/>
          </a:p>
        </p:txBody>
      </p:sp>
      <p:sp>
        <p:nvSpPr>
          <p:cNvPr id="20" name="Shape 15"/>
          <p:cNvSpPr/>
          <p:nvPr/>
        </p:nvSpPr>
        <p:spPr>
          <a:xfrm>
            <a:off x="822960" y="5182419"/>
            <a:ext cx="457200" cy="45720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21" name="Image 3" descr="/home/claude/work/icons/clo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830" y="5285289"/>
            <a:ext cx="251460" cy="2514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17320" y="5136699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Follow-up (T1 – Post-operatorio)</a:t>
            </a:r>
            <a:endParaRPr lang="it-IT" sz="1500" noProof="0" dirty="0"/>
          </a:p>
        </p:txBody>
      </p:sp>
      <p:sp>
        <p:nvSpPr>
          <p:cNvPr id="23" name="Text 17"/>
          <p:cNvSpPr/>
          <p:nvPr/>
        </p:nvSpPr>
        <p:spPr>
          <a:xfrm>
            <a:off x="1417320" y="5438451"/>
            <a:ext cx="4206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Rivalutazione psicometrica da remoto via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REDCap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una distanza di tempo medio di 21.3 mesi (SD: 5.3) dall'intervento.</a:t>
            </a:r>
            <a:endParaRPr lang="it-IT" sz="1500" noProof="0" dirty="0"/>
          </a:p>
        </p:txBody>
      </p:sp>
      <p:sp>
        <p:nvSpPr>
          <p:cNvPr id="24" name="Shape 18"/>
          <p:cNvSpPr/>
          <p:nvPr/>
        </p:nvSpPr>
        <p:spPr>
          <a:xfrm>
            <a:off x="6172199" y="1325880"/>
            <a:ext cx="5693735" cy="5276088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sz="1400" noProof="0" dirty="0"/>
          </a:p>
        </p:txBody>
      </p:sp>
      <p:sp>
        <p:nvSpPr>
          <p:cNvPr id="25" name="Shape 19"/>
          <p:cNvSpPr/>
          <p:nvPr/>
        </p:nvSpPr>
        <p:spPr>
          <a:xfrm>
            <a:off x="6403988" y="1581912"/>
            <a:ext cx="384048" cy="38404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26" name="Image 4" descr="/home/claude/work/icons/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638" y="1662562"/>
            <a:ext cx="222748" cy="22274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905420" y="1554480"/>
            <a:ext cx="465429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CARATTERISTICHE ANAGRAFICHE E CLINICHE</a:t>
            </a:r>
            <a:endParaRPr lang="it-IT" noProof="0" dirty="0"/>
          </a:p>
        </p:txBody>
      </p:sp>
      <p:sp>
        <p:nvSpPr>
          <p:cNvPr id="28" name="Text 21"/>
          <p:cNvSpPr/>
          <p:nvPr/>
        </p:nvSpPr>
        <p:spPr>
          <a:xfrm>
            <a:off x="6446519" y="2103120"/>
            <a:ext cx="5419415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Campione finale analizzato: 89 pazienti consecutivi</a:t>
            </a:r>
            <a:endParaRPr lang="it-IT" sz="1500" noProof="0" dirty="0"/>
          </a:p>
        </p:txBody>
      </p:sp>
      <p:sp>
        <p:nvSpPr>
          <p:cNvPr id="29" name="Shape 22"/>
          <p:cNvSpPr/>
          <p:nvPr/>
        </p:nvSpPr>
        <p:spPr>
          <a:xfrm>
            <a:off x="6446520" y="2687916"/>
            <a:ext cx="2308860" cy="1234440"/>
          </a:xfrm>
          <a:prstGeom prst="roundRect">
            <a:avLst>
              <a:gd name="adj" fmla="val 5185"/>
            </a:avLst>
          </a:prstGeom>
          <a:solidFill>
            <a:srgbClr val="EEF3F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0" name="Text 23"/>
          <p:cNvSpPr/>
          <p:nvPr/>
        </p:nvSpPr>
        <p:spPr>
          <a:xfrm>
            <a:off x="6583680" y="2779356"/>
            <a:ext cx="20345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2600" b="1" noProof="0" dirty="0">
                <a:solidFill>
                  <a:srgbClr val="0B5E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77.5%</a:t>
            </a:r>
            <a:endParaRPr lang="it-IT" sz="2600" noProof="0" dirty="0"/>
          </a:p>
        </p:txBody>
      </p:sp>
      <p:sp>
        <p:nvSpPr>
          <p:cNvPr id="31" name="Text 24"/>
          <p:cNvSpPr/>
          <p:nvPr/>
        </p:nvSpPr>
        <p:spPr>
          <a:xfrm>
            <a:off x="6583680" y="3309708"/>
            <a:ext cx="20345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4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Genere femminile</a:t>
            </a:r>
            <a:endParaRPr lang="it-IT" sz="1400" noProof="0" dirty="0"/>
          </a:p>
        </p:txBody>
      </p:sp>
      <p:sp>
        <p:nvSpPr>
          <p:cNvPr id="32" name="Text 25"/>
          <p:cNvSpPr/>
          <p:nvPr/>
        </p:nvSpPr>
        <p:spPr>
          <a:xfrm>
            <a:off x="6583680" y="3574884"/>
            <a:ext cx="20345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4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(età media: 44.2 anni)</a:t>
            </a:r>
            <a:endParaRPr lang="it-IT" sz="1400" noProof="0" dirty="0"/>
          </a:p>
        </p:txBody>
      </p:sp>
      <p:sp>
        <p:nvSpPr>
          <p:cNvPr id="33" name="Shape 26"/>
          <p:cNvSpPr/>
          <p:nvPr/>
        </p:nvSpPr>
        <p:spPr>
          <a:xfrm>
            <a:off x="9029700" y="2687916"/>
            <a:ext cx="2308860" cy="1234440"/>
          </a:xfrm>
          <a:prstGeom prst="roundRect">
            <a:avLst>
              <a:gd name="adj" fmla="val 5185"/>
            </a:avLst>
          </a:prstGeom>
          <a:solidFill>
            <a:srgbClr val="EEF3F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4" name="Text 27"/>
          <p:cNvSpPr/>
          <p:nvPr/>
        </p:nvSpPr>
        <p:spPr>
          <a:xfrm>
            <a:off x="9166860" y="2779356"/>
            <a:ext cx="20345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2600" b="1" noProof="0" dirty="0">
                <a:solidFill>
                  <a:srgbClr val="0B5E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44.3 kg/m²</a:t>
            </a:r>
            <a:endParaRPr lang="it-IT" sz="2600" noProof="0" dirty="0"/>
          </a:p>
        </p:txBody>
      </p:sp>
      <p:sp>
        <p:nvSpPr>
          <p:cNvPr id="35" name="Text 28"/>
          <p:cNvSpPr/>
          <p:nvPr/>
        </p:nvSpPr>
        <p:spPr>
          <a:xfrm>
            <a:off x="9166860" y="3309708"/>
            <a:ext cx="21717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4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</a:t>
            </a:r>
            <a:r>
              <a:rPr lang="it-IT" sz="1400" b="1" noProof="0" dirty="0" err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4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-operatorio medio</a:t>
            </a:r>
            <a:endParaRPr lang="it-IT" sz="1400" noProof="0" dirty="0"/>
          </a:p>
        </p:txBody>
      </p:sp>
      <p:sp>
        <p:nvSpPr>
          <p:cNvPr id="36" name="Text 29"/>
          <p:cNvSpPr/>
          <p:nvPr/>
        </p:nvSpPr>
        <p:spPr>
          <a:xfrm>
            <a:off x="9166860" y="3574884"/>
            <a:ext cx="21717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4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(74.2% Obesità Classe III)</a:t>
            </a:r>
            <a:endParaRPr lang="it-IT" sz="1400" noProof="0" dirty="0"/>
          </a:p>
        </p:txBody>
      </p:sp>
      <p:sp>
        <p:nvSpPr>
          <p:cNvPr id="37" name="Shape 30"/>
          <p:cNvSpPr/>
          <p:nvPr/>
        </p:nvSpPr>
        <p:spPr>
          <a:xfrm>
            <a:off x="6446520" y="4069080"/>
            <a:ext cx="384048" cy="384048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38" name="Image 5" descr="/home/claude/work/icons/heartbea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7170" y="4149730"/>
            <a:ext cx="222748" cy="222748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6958584" y="4041648"/>
            <a:ext cx="437997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COMORBILITÀ CLINICHE PREVALENTI A T0</a:t>
            </a:r>
            <a:endParaRPr lang="it-IT" sz="1500" noProof="0" dirty="0"/>
          </a:p>
        </p:txBody>
      </p:sp>
      <p:sp>
        <p:nvSpPr>
          <p:cNvPr id="40" name="Text 32"/>
          <p:cNvSpPr/>
          <p:nvPr/>
        </p:nvSpPr>
        <p:spPr>
          <a:xfrm>
            <a:off x="6446520" y="4572000"/>
            <a:ext cx="397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0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Steatosi epatica</a:t>
            </a:r>
            <a:endParaRPr lang="it-IT" sz="1050" noProof="0" dirty="0"/>
          </a:p>
        </p:txBody>
      </p:sp>
      <p:sp>
        <p:nvSpPr>
          <p:cNvPr id="41" name="Text 33"/>
          <p:cNvSpPr/>
          <p:nvPr/>
        </p:nvSpPr>
        <p:spPr>
          <a:xfrm>
            <a:off x="10378440" y="4572000"/>
            <a:ext cx="960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it-IT" sz="1050" b="1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82.0%</a:t>
            </a:r>
            <a:endParaRPr lang="it-IT" sz="1050" noProof="0" dirty="0"/>
          </a:p>
        </p:txBody>
      </p:sp>
      <p:sp>
        <p:nvSpPr>
          <p:cNvPr id="42" name="Shape 34"/>
          <p:cNvSpPr/>
          <p:nvPr/>
        </p:nvSpPr>
        <p:spPr>
          <a:xfrm>
            <a:off x="6446520" y="4818888"/>
            <a:ext cx="4892040" cy="41148"/>
          </a:xfrm>
          <a:prstGeom prst="rect">
            <a:avLst/>
          </a:prstGeom>
          <a:solidFill>
            <a:srgbClr val="E3E7EE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43" name="Shape 35"/>
          <p:cNvSpPr/>
          <p:nvPr/>
        </p:nvSpPr>
        <p:spPr>
          <a:xfrm>
            <a:off x="6446520" y="4818888"/>
            <a:ext cx="4011473" cy="41148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44" name="Text 36"/>
          <p:cNvSpPr/>
          <p:nvPr/>
        </p:nvSpPr>
        <p:spPr>
          <a:xfrm>
            <a:off x="6446520" y="4956048"/>
            <a:ext cx="397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0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Ipertensione arteriosa</a:t>
            </a:r>
            <a:endParaRPr lang="it-IT" sz="1050" noProof="0" dirty="0"/>
          </a:p>
        </p:txBody>
      </p:sp>
      <p:sp>
        <p:nvSpPr>
          <p:cNvPr id="45" name="Text 37"/>
          <p:cNvSpPr/>
          <p:nvPr/>
        </p:nvSpPr>
        <p:spPr>
          <a:xfrm>
            <a:off x="10378440" y="4956048"/>
            <a:ext cx="960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it-IT" sz="1050" b="1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47.2%</a:t>
            </a:r>
            <a:endParaRPr lang="it-IT" sz="1050" noProof="0" dirty="0"/>
          </a:p>
        </p:txBody>
      </p:sp>
      <p:sp>
        <p:nvSpPr>
          <p:cNvPr id="46" name="Shape 38"/>
          <p:cNvSpPr/>
          <p:nvPr/>
        </p:nvSpPr>
        <p:spPr>
          <a:xfrm>
            <a:off x="6446520" y="5202936"/>
            <a:ext cx="4892040" cy="41148"/>
          </a:xfrm>
          <a:prstGeom prst="rect">
            <a:avLst/>
          </a:prstGeom>
          <a:solidFill>
            <a:srgbClr val="E3E7EE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47" name="Shape 39"/>
          <p:cNvSpPr/>
          <p:nvPr/>
        </p:nvSpPr>
        <p:spPr>
          <a:xfrm>
            <a:off x="6446520" y="5202936"/>
            <a:ext cx="2309043" cy="41148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48" name="Text 40"/>
          <p:cNvSpPr/>
          <p:nvPr/>
        </p:nvSpPr>
        <p:spPr>
          <a:xfrm>
            <a:off x="6446520" y="5340096"/>
            <a:ext cx="397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0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Dislipidemia</a:t>
            </a:r>
            <a:endParaRPr lang="it-IT" sz="1050" noProof="0" dirty="0"/>
          </a:p>
        </p:txBody>
      </p:sp>
      <p:sp>
        <p:nvSpPr>
          <p:cNvPr id="49" name="Text 41"/>
          <p:cNvSpPr/>
          <p:nvPr/>
        </p:nvSpPr>
        <p:spPr>
          <a:xfrm>
            <a:off x="10378440" y="5340096"/>
            <a:ext cx="960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it-IT" sz="1050" b="1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30.3%</a:t>
            </a:r>
            <a:endParaRPr lang="it-IT" sz="1050" noProof="0" dirty="0"/>
          </a:p>
        </p:txBody>
      </p:sp>
      <p:sp>
        <p:nvSpPr>
          <p:cNvPr id="50" name="Shape 42"/>
          <p:cNvSpPr/>
          <p:nvPr/>
        </p:nvSpPr>
        <p:spPr>
          <a:xfrm>
            <a:off x="6446520" y="5586984"/>
            <a:ext cx="4892040" cy="41148"/>
          </a:xfrm>
          <a:prstGeom prst="rect">
            <a:avLst/>
          </a:prstGeom>
          <a:solidFill>
            <a:srgbClr val="E3E7EE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51" name="Shape 43"/>
          <p:cNvSpPr/>
          <p:nvPr/>
        </p:nvSpPr>
        <p:spPr>
          <a:xfrm>
            <a:off x="6446520" y="5586984"/>
            <a:ext cx="1482288" cy="41148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52" name="Text 44"/>
          <p:cNvSpPr/>
          <p:nvPr/>
        </p:nvSpPr>
        <p:spPr>
          <a:xfrm>
            <a:off x="6446520" y="5724144"/>
            <a:ext cx="397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0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Sindrome da apnea ostruttiva del sonno (OSAS)</a:t>
            </a:r>
            <a:endParaRPr lang="it-IT" sz="1050" noProof="0" dirty="0"/>
          </a:p>
        </p:txBody>
      </p:sp>
      <p:sp>
        <p:nvSpPr>
          <p:cNvPr id="53" name="Text 45"/>
          <p:cNvSpPr/>
          <p:nvPr/>
        </p:nvSpPr>
        <p:spPr>
          <a:xfrm>
            <a:off x="10378440" y="5724144"/>
            <a:ext cx="960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it-IT" sz="1050" b="1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23.6%</a:t>
            </a:r>
            <a:endParaRPr lang="it-IT" sz="1050" noProof="0" dirty="0"/>
          </a:p>
        </p:txBody>
      </p:sp>
      <p:sp>
        <p:nvSpPr>
          <p:cNvPr id="54" name="Shape 46"/>
          <p:cNvSpPr/>
          <p:nvPr/>
        </p:nvSpPr>
        <p:spPr>
          <a:xfrm>
            <a:off x="6446520" y="5971032"/>
            <a:ext cx="4892040" cy="41148"/>
          </a:xfrm>
          <a:prstGeom prst="rect">
            <a:avLst/>
          </a:prstGeom>
          <a:solidFill>
            <a:srgbClr val="E3E7EE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55" name="Shape 47"/>
          <p:cNvSpPr/>
          <p:nvPr/>
        </p:nvSpPr>
        <p:spPr>
          <a:xfrm>
            <a:off x="6446520" y="5971032"/>
            <a:ext cx="1154521" cy="41148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56" name="Text 48"/>
          <p:cNvSpPr/>
          <p:nvPr/>
        </p:nvSpPr>
        <p:spPr>
          <a:xfrm>
            <a:off x="6446520" y="6108192"/>
            <a:ext cx="397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0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Diabete Mellito Tipo 2</a:t>
            </a:r>
            <a:endParaRPr lang="it-IT" sz="1050" noProof="0" dirty="0"/>
          </a:p>
        </p:txBody>
      </p:sp>
      <p:sp>
        <p:nvSpPr>
          <p:cNvPr id="57" name="Text 49"/>
          <p:cNvSpPr/>
          <p:nvPr/>
        </p:nvSpPr>
        <p:spPr>
          <a:xfrm>
            <a:off x="10378440" y="6108192"/>
            <a:ext cx="960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it-IT" sz="1050" b="1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19.1%</a:t>
            </a:r>
            <a:endParaRPr lang="it-IT" sz="1050" noProof="0" dirty="0"/>
          </a:p>
        </p:txBody>
      </p:sp>
      <p:sp>
        <p:nvSpPr>
          <p:cNvPr id="58" name="Shape 50"/>
          <p:cNvSpPr/>
          <p:nvPr/>
        </p:nvSpPr>
        <p:spPr>
          <a:xfrm>
            <a:off x="6446520" y="6355080"/>
            <a:ext cx="4892040" cy="41148"/>
          </a:xfrm>
          <a:prstGeom prst="rect">
            <a:avLst/>
          </a:prstGeom>
          <a:solidFill>
            <a:srgbClr val="E3E7EE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59" name="Shape 51"/>
          <p:cNvSpPr/>
          <p:nvPr/>
        </p:nvSpPr>
        <p:spPr>
          <a:xfrm>
            <a:off x="6446520" y="6355080"/>
            <a:ext cx="934380" cy="41148"/>
          </a:xfrm>
          <a:prstGeom prst="rect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61" name="Text 53"/>
          <p:cNvSpPr/>
          <p:nvPr/>
        </p:nvSpPr>
        <p:spPr>
          <a:xfrm>
            <a:off x="11338560" y="6547104"/>
            <a:ext cx="3657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endParaRPr lang="it-IT" sz="900" noProof="0" dirty="0"/>
          </a:p>
        </p:txBody>
      </p:sp>
      <p:sp>
        <p:nvSpPr>
          <p:cNvPr id="60" name="Shape 11">
            <a:extLst>
              <a:ext uri="{FF2B5EF4-FFF2-40B4-BE49-F238E27FC236}">
                <a16:creationId xmlns:a16="http://schemas.microsoft.com/office/drawing/2014/main" id="{8DD58D24-E1E5-498E-81C2-9F437DDE40BA}"/>
              </a:ext>
            </a:extLst>
          </p:cNvPr>
          <p:cNvSpPr/>
          <p:nvPr/>
        </p:nvSpPr>
        <p:spPr>
          <a:xfrm>
            <a:off x="822960" y="3831018"/>
            <a:ext cx="457200" cy="45720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62" name="Image 2" descr="/home/claude/work/icons/hospital.png">
            <a:extLst>
              <a:ext uri="{FF2B5EF4-FFF2-40B4-BE49-F238E27FC236}">
                <a16:creationId xmlns:a16="http://schemas.microsoft.com/office/drawing/2014/main" id="{8565AB74-9275-3217-E0C3-A3AF8C33E4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830" y="3933888"/>
            <a:ext cx="251460" cy="2514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11064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24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Strumenti standardizzati e piano di analisi statistica</a:t>
            </a:r>
            <a:endParaRPr lang="it-IT" sz="2400" noProof="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5394960" cy="5308836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5" name="Shape 3"/>
          <p:cNvSpPr/>
          <p:nvPr/>
        </p:nvSpPr>
        <p:spPr>
          <a:xfrm>
            <a:off x="822960" y="1454316"/>
            <a:ext cx="384048" cy="38404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6" name="Image 0" descr="/home/claude/work/icons/v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10" y="1534966"/>
            <a:ext cx="222748" cy="2227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35024" y="1426884"/>
            <a:ext cx="433425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BATTERIA PSICOMETRICA (VIA REDCAP)</a:t>
            </a:r>
            <a:endParaRPr lang="it-IT" sz="1500" noProof="0" dirty="0"/>
          </a:p>
        </p:txBody>
      </p:sp>
      <p:sp>
        <p:nvSpPr>
          <p:cNvPr id="8" name="Shape 5"/>
          <p:cNvSpPr/>
          <p:nvPr/>
        </p:nvSpPr>
        <p:spPr>
          <a:xfrm>
            <a:off x="822960" y="2112684"/>
            <a:ext cx="109728" cy="10972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9" name="Text 6"/>
          <p:cNvSpPr/>
          <p:nvPr/>
        </p:nvSpPr>
        <p:spPr>
          <a:xfrm>
            <a:off x="1078992" y="1993812"/>
            <a:ext cx="4818888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Qualità della vita (</a:t>
            </a:r>
            <a:r>
              <a:rPr lang="it-IT" sz="1500" b="1" noProof="0" dirty="0" err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HRQoL</a:t>
            </a: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it-IT" sz="1500" noProof="0" dirty="0"/>
          </a:p>
        </p:txBody>
      </p:sp>
      <p:sp>
        <p:nvSpPr>
          <p:cNvPr id="10" name="Text 7"/>
          <p:cNvSpPr/>
          <p:nvPr/>
        </p:nvSpPr>
        <p:spPr>
          <a:xfrm>
            <a:off x="1078992" y="2268132"/>
            <a:ext cx="4818888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Form-36 Health Survey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(SF-36): punteggi standardizzati delle componenti Fisica (PH) e Mentale (MH).</a:t>
            </a:r>
            <a:endParaRPr lang="it-IT" sz="1500" noProof="0" dirty="0"/>
          </a:p>
        </p:txBody>
      </p:sp>
      <p:sp>
        <p:nvSpPr>
          <p:cNvPr id="11" name="Shape 8"/>
          <p:cNvSpPr/>
          <p:nvPr/>
        </p:nvSpPr>
        <p:spPr>
          <a:xfrm>
            <a:off x="822960" y="3227832"/>
            <a:ext cx="109728" cy="10972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12" name="Text 9"/>
          <p:cNvSpPr/>
          <p:nvPr/>
        </p:nvSpPr>
        <p:spPr>
          <a:xfrm>
            <a:off x="1078991" y="3108960"/>
            <a:ext cx="4818887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Distress psicopatologico</a:t>
            </a:r>
            <a:endParaRPr lang="it-IT" sz="1500" noProof="0" dirty="0"/>
          </a:p>
        </p:txBody>
      </p:sp>
      <p:sp>
        <p:nvSpPr>
          <p:cNvPr id="13" name="Text 10"/>
          <p:cNvSpPr/>
          <p:nvPr/>
        </p:nvSpPr>
        <p:spPr>
          <a:xfrm>
            <a:off x="1078991" y="3383280"/>
            <a:ext cx="4818887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Severity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Index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(GSI) del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Checklist-90-Revised (SCL-90-R) per il distress complessivo.</a:t>
            </a:r>
            <a:endParaRPr lang="it-IT" sz="1500" noProof="0" dirty="0"/>
          </a:p>
        </p:txBody>
      </p:sp>
      <p:sp>
        <p:nvSpPr>
          <p:cNvPr id="14" name="Shape 11"/>
          <p:cNvSpPr/>
          <p:nvPr/>
        </p:nvSpPr>
        <p:spPr>
          <a:xfrm>
            <a:off x="822960" y="4215384"/>
            <a:ext cx="109728" cy="10972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15" name="Text 12"/>
          <p:cNvSpPr/>
          <p:nvPr/>
        </p:nvSpPr>
        <p:spPr>
          <a:xfrm>
            <a:off x="1078992" y="4096512"/>
            <a:ext cx="4818886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Comportamenti alimentari</a:t>
            </a:r>
            <a:endParaRPr lang="it-IT" sz="1500" noProof="0" dirty="0"/>
          </a:p>
        </p:txBody>
      </p:sp>
      <p:sp>
        <p:nvSpPr>
          <p:cNvPr id="16" name="Text 13"/>
          <p:cNvSpPr/>
          <p:nvPr/>
        </p:nvSpPr>
        <p:spPr>
          <a:xfrm>
            <a:off x="1078992" y="4370832"/>
            <a:ext cx="4818886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Binge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Eating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Scale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(BES); 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Dutch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Eating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Behaviour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Questionnaire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(DEBQ);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Eating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Attitudes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Test-26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(EAT-26).</a:t>
            </a:r>
            <a:endParaRPr lang="it-IT" sz="1500" noProof="0" dirty="0"/>
          </a:p>
        </p:txBody>
      </p:sp>
      <p:sp>
        <p:nvSpPr>
          <p:cNvPr id="17" name="Shape 14"/>
          <p:cNvSpPr/>
          <p:nvPr/>
        </p:nvSpPr>
        <p:spPr>
          <a:xfrm>
            <a:off x="822960" y="5202936"/>
            <a:ext cx="109728" cy="10972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18" name="Text 15"/>
          <p:cNvSpPr/>
          <p:nvPr/>
        </p:nvSpPr>
        <p:spPr>
          <a:xfrm>
            <a:off x="1078992" y="5084064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Impulsività</a:t>
            </a:r>
            <a:endParaRPr lang="it-IT" sz="1500" noProof="0" dirty="0"/>
          </a:p>
        </p:txBody>
      </p:sp>
      <p:sp>
        <p:nvSpPr>
          <p:cNvPr id="19" name="Text 16"/>
          <p:cNvSpPr/>
          <p:nvPr/>
        </p:nvSpPr>
        <p:spPr>
          <a:xfrm>
            <a:off x="1078992" y="5358384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Barratt 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Impulsiveness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Scale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-11 (BIS-11) per l'impulsività di tratto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-operatoria.</a:t>
            </a:r>
            <a:endParaRPr lang="it-IT" sz="1500" noProof="0" dirty="0"/>
          </a:p>
        </p:txBody>
      </p:sp>
      <p:sp>
        <p:nvSpPr>
          <p:cNvPr id="20" name="Shape 17"/>
          <p:cNvSpPr/>
          <p:nvPr/>
        </p:nvSpPr>
        <p:spPr>
          <a:xfrm>
            <a:off x="6172199" y="1325880"/>
            <a:ext cx="5651205" cy="5308836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21" name="Shape 18"/>
          <p:cNvSpPr/>
          <p:nvPr/>
        </p:nvSpPr>
        <p:spPr>
          <a:xfrm>
            <a:off x="6308293" y="1454316"/>
            <a:ext cx="384048" cy="38404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22" name="Image 1" descr="/home/claude/work/icons/calculat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943" y="1534966"/>
            <a:ext cx="222748" cy="222748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6820357" y="1426884"/>
            <a:ext cx="437997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PIANO DI ANALISI STATISTICA (</a:t>
            </a:r>
            <a:r>
              <a:rPr lang="it-IT" sz="1500" b="1" kern="0" spc="50" noProof="0" dirty="0" err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ENVIRONMENT)</a:t>
            </a:r>
            <a:endParaRPr lang="it-IT" sz="1500" noProof="0" dirty="0"/>
          </a:p>
        </p:txBody>
      </p:sp>
      <p:sp>
        <p:nvSpPr>
          <p:cNvPr id="24" name="Shape 20"/>
          <p:cNvSpPr/>
          <p:nvPr/>
        </p:nvSpPr>
        <p:spPr>
          <a:xfrm>
            <a:off x="6329557" y="2021244"/>
            <a:ext cx="365760" cy="36576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25" name="Text 21"/>
          <p:cNvSpPr/>
          <p:nvPr/>
        </p:nvSpPr>
        <p:spPr>
          <a:xfrm>
            <a:off x="6329557" y="202124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it-IT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it-IT" sz="1400" noProof="0" dirty="0"/>
          </a:p>
        </p:txBody>
      </p:sp>
      <p:sp>
        <p:nvSpPr>
          <p:cNvPr id="26" name="Text 22"/>
          <p:cNvSpPr/>
          <p:nvPr/>
        </p:nvSpPr>
        <p:spPr>
          <a:xfrm>
            <a:off x="6720839" y="1993812"/>
            <a:ext cx="4617721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Selezione dei predittori (LASSO)</a:t>
            </a:r>
            <a:endParaRPr lang="it-IT" sz="1500" noProof="0" dirty="0"/>
          </a:p>
        </p:txBody>
      </p:sp>
      <p:sp>
        <p:nvSpPr>
          <p:cNvPr id="27" name="Text 23"/>
          <p:cNvSpPr/>
          <p:nvPr/>
        </p:nvSpPr>
        <p:spPr>
          <a:xfrm>
            <a:off x="6720839" y="2265154"/>
            <a:ext cx="5101952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Regressione con penalizzazione lambda selezionata via 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</a:t>
            </a:r>
            <a:r>
              <a:rPr lang="it-IT" sz="150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</a:t>
            </a:r>
            <a:r>
              <a:rPr lang="it-IT" sz="150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(10-fold), separatamente per EBMIL% e TBWL%, per isolare le variabili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-operatorie con valore predittivo.</a:t>
            </a:r>
            <a:endParaRPr lang="it-IT" sz="1500" noProof="0" dirty="0"/>
          </a:p>
        </p:txBody>
      </p:sp>
      <p:sp>
        <p:nvSpPr>
          <p:cNvPr id="28" name="Shape 24"/>
          <p:cNvSpPr/>
          <p:nvPr/>
        </p:nvSpPr>
        <p:spPr>
          <a:xfrm>
            <a:off x="6329557" y="3221448"/>
            <a:ext cx="365760" cy="36576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29" name="Text 25"/>
          <p:cNvSpPr/>
          <p:nvPr/>
        </p:nvSpPr>
        <p:spPr>
          <a:xfrm>
            <a:off x="6329557" y="322145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it-IT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it-IT" sz="1400" noProof="0" dirty="0"/>
          </a:p>
        </p:txBody>
      </p:sp>
      <p:sp>
        <p:nvSpPr>
          <p:cNvPr id="30" name="Text 26"/>
          <p:cNvSpPr/>
          <p:nvPr/>
        </p:nvSpPr>
        <p:spPr>
          <a:xfrm>
            <a:off x="6720839" y="3194024"/>
            <a:ext cx="4617721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Modelli di regressione OLS</a:t>
            </a:r>
            <a:endParaRPr lang="it-IT" sz="1500" noProof="0" dirty="0"/>
          </a:p>
        </p:txBody>
      </p:sp>
      <p:sp>
        <p:nvSpPr>
          <p:cNvPr id="31" name="Text 27"/>
          <p:cNvSpPr/>
          <p:nvPr/>
        </p:nvSpPr>
        <p:spPr>
          <a:xfrm>
            <a:off x="6706551" y="3486632"/>
            <a:ext cx="5116853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variabili con coefficienti LASSO non nulli sono inserite in modelli di regressione lineare multipla (OLS) per stime non penalizzate dei predittori clinici.</a:t>
            </a:r>
            <a:endParaRPr lang="it-IT" sz="1500" noProof="0" dirty="0"/>
          </a:p>
        </p:txBody>
      </p:sp>
      <p:sp>
        <p:nvSpPr>
          <p:cNvPr id="32" name="Shape 28"/>
          <p:cNvSpPr/>
          <p:nvPr/>
        </p:nvSpPr>
        <p:spPr>
          <a:xfrm>
            <a:off x="6329557" y="4421668"/>
            <a:ext cx="365760" cy="36576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3" name="Text 29"/>
          <p:cNvSpPr/>
          <p:nvPr/>
        </p:nvSpPr>
        <p:spPr>
          <a:xfrm>
            <a:off x="6329557" y="442166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it-IT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it-IT" sz="1400" noProof="0" dirty="0"/>
          </a:p>
        </p:txBody>
      </p:sp>
      <p:sp>
        <p:nvSpPr>
          <p:cNvPr id="34" name="Text 30"/>
          <p:cNvSpPr/>
          <p:nvPr/>
        </p:nvSpPr>
        <p:spPr>
          <a:xfrm>
            <a:off x="6720839" y="4415502"/>
            <a:ext cx="4617721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 del cambiamento e interazione (LMM)</a:t>
            </a:r>
            <a:endParaRPr lang="it-IT" sz="1500" noProof="0" dirty="0"/>
          </a:p>
        </p:txBody>
      </p:sp>
      <p:sp>
        <p:nvSpPr>
          <p:cNvPr id="35" name="Text 31"/>
          <p:cNvSpPr/>
          <p:nvPr/>
        </p:nvSpPr>
        <p:spPr>
          <a:xfrm>
            <a:off x="6720839" y="4708110"/>
            <a:ext cx="5101952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Modelli lineari a effetti misti per le traiettorie longitudinali degli esiti psicologici, con interazione Time × EBMIL%.</a:t>
            </a:r>
            <a:endParaRPr lang="it-IT" sz="1500" noProof="0" dirty="0"/>
          </a:p>
        </p:txBody>
      </p:sp>
      <p:sp>
        <p:nvSpPr>
          <p:cNvPr id="36" name="Shape 32"/>
          <p:cNvSpPr/>
          <p:nvPr/>
        </p:nvSpPr>
        <p:spPr>
          <a:xfrm>
            <a:off x="6329557" y="5504927"/>
            <a:ext cx="365760" cy="36576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7" name="Text 33"/>
          <p:cNvSpPr/>
          <p:nvPr/>
        </p:nvSpPr>
        <p:spPr>
          <a:xfrm>
            <a:off x="6329557" y="549428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it-IT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it-IT" sz="1400" noProof="0" dirty="0"/>
          </a:p>
        </p:txBody>
      </p:sp>
      <p:sp>
        <p:nvSpPr>
          <p:cNvPr id="38" name="Text 34"/>
          <p:cNvSpPr/>
          <p:nvPr/>
        </p:nvSpPr>
        <p:spPr>
          <a:xfrm>
            <a:off x="6720839" y="5530650"/>
            <a:ext cx="4617721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Controllo dei falsi positivi (FDR)</a:t>
            </a:r>
            <a:endParaRPr lang="it-IT" sz="1500" noProof="0" dirty="0"/>
          </a:p>
        </p:txBody>
      </p:sp>
      <p:sp>
        <p:nvSpPr>
          <p:cNvPr id="39" name="Text 35"/>
          <p:cNvSpPr/>
          <p:nvPr/>
        </p:nvSpPr>
        <p:spPr>
          <a:xfrm>
            <a:off x="6720839" y="5823258"/>
            <a:ext cx="5101952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p-value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degli effetti fissi dei modelli LMM sono corretti con la procedura Benjamini-Hochberg FDR, per contenere l'errore di Tipo I.</a:t>
            </a:r>
            <a:endParaRPr lang="it-IT" sz="150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11064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225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fattori psicologici </a:t>
            </a:r>
            <a:r>
              <a:rPr lang="it-IT" sz="2250" b="1" noProof="0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</a:t>
            </a:r>
            <a:r>
              <a:rPr lang="it-IT" sz="225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-operatori non predicono il calo ponderale</a:t>
            </a:r>
            <a:endParaRPr lang="it-IT" sz="2250" noProof="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352044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5" name="Shape 3"/>
          <p:cNvSpPr/>
          <p:nvPr/>
        </p:nvSpPr>
        <p:spPr>
          <a:xfrm>
            <a:off x="777240" y="1536192"/>
            <a:ext cx="566928" cy="56692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6" name="Image 0" descr="/home/claude/work/icons/troph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91" y="1675730"/>
            <a:ext cx="311353" cy="31181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444752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2600" b="1" noProof="0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89.9%</a:t>
            </a:r>
            <a:endParaRPr lang="it-IT" sz="2600" noProof="0" dirty="0"/>
          </a:p>
        </p:txBody>
      </p:sp>
      <p:sp>
        <p:nvSpPr>
          <p:cNvPr id="8" name="Text 5"/>
          <p:cNvSpPr/>
          <p:nvPr/>
        </p:nvSpPr>
        <p:spPr>
          <a:xfrm>
            <a:off x="1508760" y="193852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Tasso di successo</a:t>
            </a:r>
            <a:endParaRPr lang="it-IT" sz="1500" noProof="0" dirty="0"/>
          </a:p>
        </p:txBody>
      </p:sp>
      <p:sp>
        <p:nvSpPr>
          <p:cNvPr id="9" name="Text 6"/>
          <p:cNvSpPr/>
          <p:nvPr/>
        </p:nvSpPr>
        <p:spPr>
          <a:xfrm>
            <a:off x="777240" y="2450592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Pazienti con EBMIL% ≥ 50%</a:t>
            </a:r>
            <a:endParaRPr lang="it-IT" sz="1500" noProof="0" dirty="0"/>
          </a:p>
        </p:txBody>
      </p:sp>
      <p:sp>
        <p:nvSpPr>
          <p:cNvPr id="10" name="Shape 7"/>
          <p:cNvSpPr/>
          <p:nvPr/>
        </p:nvSpPr>
        <p:spPr>
          <a:xfrm>
            <a:off x="4361688" y="1280160"/>
            <a:ext cx="352044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1" name="Shape 8"/>
          <p:cNvSpPr/>
          <p:nvPr/>
        </p:nvSpPr>
        <p:spPr>
          <a:xfrm>
            <a:off x="4590288" y="1536192"/>
            <a:ext cx="566928" cy="56692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12" name="Image 1" descr="/home/claude/work/icons/we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7847" y="1663751"/>
            <a:ext cx="311810" cy="31181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21808" y="1444752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2600" b="1" noProof="0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78.2%</a:t>
            </a:r>
            <a:endParaRPr lang="it-IT" sz="2600" noProof="0" dirty="0"/>
          </a:p>
        </p:txBody>
      </p:sp>
      <p:sp>
        <p:nvSpPr>
          <p:cNvPr id="14" name="Text 10"/>
          <p:cNvSpPr/>
          <p:nvPr/>
        </p:nvSpPr>
        <p:spPr>
          <a:xfrm>
            <a:off x="5321808" y="193852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EBMIL% medio</a:t>
            </a:r>
            <a:endParaRPr lang="it-IT" sz="1500" noProof="0" dirty="0"/>
          </a:p>
        </p:txBody>
      </p:sp>
      <p:sp>
        <p:nvSpPr>
          <p:cNvPr id="15" name="Text 11"/>
          <p:cNvSpPr/>
          <p:nvPr/>
        </p:nvSpPr>
        <p:spPr>
          <a:xfrm>
            <a:off x="4590288" y="2450592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Eccesso di BMI perso post-Sleeve</a:t>
            </a:r>
            <a:endParaRPr lang="it-IT" sz="1500" noProof="0" dirty="0"/>
          </a:p>
        </p:txBody>
      </p:sp>
      <p:sp>
        <p:nvSpPr>
          <p:cNvPr id="16" name="Shape 12"/>
          <p:cNvSpPr/>
          <p:nvPr/>
        </p:nvSpPr>
        <p:spPr>
          <a:xfrm>
            <a:off x="8174736" y="1280160"/>
            <a:ext cx="352044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7" name="Shape 13"/>
          <p:cNvSpPr/>
          <p:nvPr/>
        </p:nvSpPr>
        <p:spPr>
          <a:xfrm>
            <a:off x="8403336" y="1536192"/>
            <a:ext cx="566928" cy="566928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18" name="Image 2" descr="/home/claude/work/icons/chartba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895" y="1663751"/>
            <a:ext cx="311810" cy="31181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134856" y="1444752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2600" b="1" noProof="0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40.35 kg</a:t>
            </a:r>
            <a:endParaRPr lang="it-IT" sz="2600" noProof="0" dirty="0"/>
          </a:p>
        </p:txBody>
      </p:sp>
      <p:sp>
        <p:nvSpPr>
          <p:cNvPr id="20" name="Text 15"/>
          <p:cNvSpPr/>
          <p:nvPr/>
        </p:nvSpPr>
        <p:spPr>
          <a:xfrm>
            <a:off x="9134856" y="1938528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b="1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 ponderale medio</a:t>
            </a:r>
            <a:endParaRPr lang="it-IT" sz="1500" noProof="0" dirty="0"/>
          </a:p>
        </p:txBody>
      </p:sp>
      <p:sp>
        <p:nvSpPr>
          <p:cNvPr id="21" name="Text 16"/>
          <p:cNvSpPr/>
          <p:nvPr/>
        </p:nvSpPr>
        <p:spPr>
          <a:xfrm>
            <a:off x="8403336" y="2450592"/>
            <a:ext cx="306324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 assoluto (BMI −14.48 kg/m²)</a:t>
            </a:r>
            <a:endParaRPr lang="it-IT" sz="1500" noProof="0" dirty="0"/>
          </a:p>
        </p:txBody>
      </p:sp>
      <p:sp>
        <p:nvSpPr>
          <p:cNvPr id="22" name="Shape 17"/>
          <p:cNvSpPr/>
          <p:nvPr/>
        </p:nvSpPr>
        <p:spPr>
          <a:xfrm>
            <a:off x="548640" y="3063240"/>
            <a:ext cx="11091672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pPr>
              <a:lnSpc>
                <a:spcPct val="200000"/>
              </a:lnSpc>
            </a:pPr>
            <a:endParaRPr lang="it-IT" noProof="0" dirty="0"/>
          </a:p>
        </p:txBody>
      </p:sp>
      <p:sp>
        <p:nvSpPr>
          <p:cNvPr id="23" name="Shape 18"/>
          <p:cNvSpPr/>
          <p:nvPr/>
        </p:nvSpPr>
        <p:spPr>
          <a:xfrm>
            <a:off x="822960" y="3319272"/>
            <a:ext cx="384048" cy="38404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24" name="Image 3" descr="/home/claude/work/icons/filt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610" y="3399922"/>
            <a:ext cx="222748" cy="22274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335024" y="3291840"/>
            <a:ext cx="1000353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RISULTATI DEI MODELLI DI PREDIZIONE</a:t>
            </a:r>
            <a:endParaRPr lang="it-IT" sz="1500" noProof="0" dirty="0"/>
          </a:p>
        </p:txBody>
      </p:sp>
      <p:sp>
        <p:nvSpPr>
          <p:cNvPr id="26" name="Shape 20"/>
          <p:cNvSpPr/>
          <p:nvPr/>
        </p:nvSpPr>
        <p:spPr>
          <a:xfrm>
            <a:off x="822960" y="3941064"/>
            <a:ext cx="91440" cy="91440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27" name="Text 21"/>
          <p:cNvSpPr/>
          <p:nvPr/>
        </p:nvSpPr>
        <p:spPr>
          <a:xfrm>
            <a:off x="1051560" y="3794760"/>
            <a:ext cx="10378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Esclusione dei fattori psicologici (LASSO):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selezione tramite regressione regolarizzata LASSO ha azzerato i coefficienti di tutte le variabili psicometriche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-operatorie (SCL-90-R GSI, BES, SF-36, DEBQ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EAT-26, BIS-11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indicandone lo  scarso valore predittivo rispetto  al calo ponderale a 20 mesi (sia per EBMIL% che per TBWL%).</a:t>
            </a:r>
            <a:endParaRPr lang="it-IT" sz="1500" noProof="0" dirty="0"/>
          </a:p>
        </p:txBody>
      </p:sp>
      <p:sp>
        <p:nvSpPr>
          <p:cNvPr id="28" name="Shape 22"/>
          <p:cNvSpPr/>
          <p:nvPr/>
        </p:nvSpPr>
        <p:spPr>
          <a:xfrm>
            <a:off x="822960" y="5201240"/>
            <a:ext cx="91440" cy="91440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29" name="Text 23"/>
          <p:cNvSpPr/>
          <p:nvPr/>
        </p:nvSpPr>
        <p:spPr>
          <a:xfrm>
            <a:off x="1051560" y="4980505"/>
            <a:ext cx="10378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Predittori clinici significativi (OLS):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l'analisi di regressione multipla OLS ha confermato che 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l'età più giovane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(β = −0.56,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.004) e un 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</a:t>
            </a:r>
            <a:r>
              <a:rPr lang="it-IT" sz="1500" b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-operatorio più elevato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(β = −1.66,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&lt; .001) sono gli unici predittori indipendenti significativamente 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 alla variazione di peso post-Sleeve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it-IT" sz="1500" noProof="0" dirty="0"/>
          </a:p>
        </p:txBody>
      </p:sp>
      <p:sp>
        <p:nvSpPr>
          <p:cNvPr id="31" name="Text 25"/>
          <p:cNvSpPr/>
          <p:nvPr/>
        </p:nvSpPr>
        <p:spPr>
          <a:xfrm>
            <a:off x="1051560" y="5294376"/>
            <a:ext cx="10378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endParaRPr lang="it-IT" sz="1130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11064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23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Co-variazione tra evoluzione psicologica e calo ponderale</a:t>
            </a:r>
            <a:endParaRPr lang="it-IT" sz="2300" noProof="0" dirty="0"/>
          </a:p>
        </p:txBody>
      </p:sp>
      <p:sp>
        <p:nvSpPr>
          <p:cNvPr id="4" name="Shape 2"/>
          <p:cNvSpPr/>
          <p:nvPr/>
        </p:nvSpPr>
        <p:spPr>
          <a:xfrm>
            <a:off x="548640" y="1234439"/>
            <a:ext cx="11091672" cy="2061653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5" name="Shape 3"/>
          <p:cNvSpPr/>
          <p:nvPr/>
        </p:nvSpPr>
        <p:spPr>
          <a:xfrm>
            <a:off x="822960" y="1399032"/>
            <a:ext cx="384048" cy="384048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6" name="Image 0" descr="/home/claude/work/icons/chart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10" y="1479682"/>
            <a:ext cx="222748" cy="2227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35024" y="1371600"/>
            <a:ext cx="1000353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RISULTATI DEI MODELLI </a:t>
            </a:r>
            <a:r>
              <a:rPr lang="it-IT" sz="1500" b="1" kern="0" spc="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LINEARI MISTI (</a:t>
            </a: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LMM)</a:t>
            </a:r>
            <a:endParaRPr lang="it-IT" sz="1500" noProof="0" dirty="0"/>
          </a:p>
        </p:txBody>
      </p:sp>
      <p:sp>
        <p:nvSpPr>
          <p:cNvPr id="8" name="Text 5"/>
          <p:cNvSpPr/>
          <p:nvPr/>
        </p:nvSpPr>
        <p:spPr>
          <a:xfrm>
            <a:off x="822960" y="1777229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Miglioramento </a:t>
            </a:r>
            <a:r>
              <a:rPr lang="it-IT" sz="1500" b="1" noProof="0" dirty="0" err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-post significativo: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maggior parte delle variabili psicologiche migliorano nel FU: qualità di vita (SF-36 PH &amp; MH), stili alimentari (DEBQ) e distress generale (SCL-90 GSI), tutti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p_FDR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≤ .001.  </a:t>
            </a:r>
            <a:r>
              <a:rPr lang="it-IT" sz="1500" b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Rapporto tra calo ponderale e variabili psicologiche: 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I pazienti con </a:t>
            </a:r>
            <a:r>
              <a:rPr lang="it-IT" sz="1500" b="1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maggiore  calo ponderale mostrano minore distress </a:t>
            </a:r>
            <a:r>
              <a:rPr lang="it-IT" sz="1500" b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psicologico e una riduzione dei comportamenti Binge dopo intervento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rispetto ai pazienti con minore calo (interazione Tempo × EBMIL%).</a:t>
            </a:r>
            <a:endParaRPr lang="it-IT" sz="1500" noProof="0" dirty="0"/>
          </a:p>
        </p:txBody>
      </p:sp>
      <p:pic>
        <p:nvPicPr>
          <p:cNvPr id="9" name="Google Shape;275;g3cd30cf06ea_0_82" title="BES_covariato.jpeg">
            <a:extLst>
              <a:ext uri="{FF2B5EF4-FFF2-40B4-BE49-F238E27FC236}">
                <a16:creationId xmlns:a16="http://schemas.microsoft.com/office/drawing/2014/main" id="{5E527FB8-F34A-1AAA-181B-41D3D7FF0864}"/>
              </a:ext>
            </a:extLst>
          </p:cNvPr>
          <p:cNvPicPr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1894" y="3478978"/>
            <a:ext cx="4410986" cy="29479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" name="Google Shape;227;g3cd30cf06ea_0_34" title="SCL_covariato.jpeg">
            <a:extLst>
              <a:ext uri="{FF2B5EF4-FFF2-40B4-BE49-F238E27FC236}">
                <a16:creationId xmlns:a16="http://schemas.microsoft.com/office/drawing/2014/main" id="{2F060615-59FD-65F6-8935-33BB7111B36A}"/>
              </a:ext>
            </a:extLst>
          </p:cNvPr>
          <p:cNvPicPr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640" y="3478978"/>
            <a:ext cx="4410986" cy="29479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1" name="Text 5">
            <a:extLst>
              <a:ext uri="{FF2B5EF4-FFF2-40B4-BE49-F238E27FC236}">
                <a16:creationId xmlns:a16="http://schemas.microsoft.com/office/drawing/2014/main" id="{A8C433CE-28FE-EB9C-FFA4-380E60933547}"/>
              </a:ext>
            </a:extLst>
          </p:cNvPr>
          <p:cNvSpPr/>
          <p:nvPr/>
        </p:nvSpPr>
        <p:spPr>
          <a:xfrm>
            <a:off x="2881729" y="3471538"/>
            <a:ext cx="4937760" cy="2631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95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 </a:t>
            </a:r>
            <a:r>
              <a:rPr lang="it-IT" sz="95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Tempo×EBMIL</a:t>
            </a:r>
            <a:r>
              <a:rPr lang="it-IT" sz="95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−0.22, </a:t>
            </a:r>
            <a:r>
              <a:rPr lang="it-IT" sz="95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p_FDR</a:t>
            </a:r>
            <a:r>
              <a:rPr lang="it-IT" sz="95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.020</a:t>
            </a:r>
            <a:endParaRPr lang="it-IT" sz="950" noProof="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67714092-46F0-3FFD-23CB-26AC5D10A5BA}"/>
              </a:ext>
            </a:extLst>
          </p:cNvPr>
          <p:cNvSpPr/>
          <p:nvPr/>
        </p:nvSpPr>
        <p:spPr>
          <a:xfrm>
            <a:off x="9544255" y="3478972"/>
            <a:ext cx="4937760" cy="2631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it-IT" sz="95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 </a:t>
            </a:r>
            <a:r>
              <a:rPr lang="it-IT" sz="95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Tempo×EBMIL</a:t>
            </a:r>
            <a:r>
              <a:rPr lang="it-IT" sz="95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−0.16, </a:t>
            </a:r>
            <a:r>
              <a:rPr lang="it-IT" sz="950" i="1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p_FDR</a:t>
            </a:r>
            <a:r>
              <a:rPr lang="it-IT" sz="950" i="1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.007</a:t>
            </a:r>
            <a:endParaRPr lang="it-IT" sz="950" noProof="0" dirty="0"/>
          </a:p>
        </p:txBody>
      </p:sp>
      <p:pic>
        <p:nvPicPr>
          <p:cNvPr id="13" name="Google Shape;225;g3cd30cf06ea_0_34" title="prepostSCL_covariato.jpeg">
            <a:extLst>
              <a:ext uri="{FF2B5EF4-FFF2-40B4-BE49-F238E27FC236}">
                <a16:creationId xmlns:a16="http://schemas.microsoft.com/office/drawing/2014/main" id="{A4AA5749-6416-3BCA-9FCB-FA512EA36EFF}"/>
              </a:ext>
            </a:extLst>
          </p:cNvPr>
          <p:cNvPicPr/>
          <p:nvPr/>
        </p:nvPicPr>
        <p:blipFill>
          <a:blip r:embed="rId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26" y="3478978"/>
            <a:ext cx="2227050" cy="14643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4" name="Google Shape;274;g3cd30cf06ea_0_82" title="prepostBES_covariato.jpeg">
            <a:extLst>
              <a:ext uri="{FF2B5EF4-FFF2-40B4-BE49-F238E27FC236}">
                <a16:creationId xmlns:a16="http://schemas.microsoft.com/office/drawing/2014/main" id="{B0AB0B44-EDD1-229D-853C-AE865DD65AC6}"/>
              </a:ext>
            </a:extLst>
          </p:cNvPr>
          <p:cNvPicPr/>
          <p:nvPr/>
        </p:nvPicPr>
        <p:blipFill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26" y="4941854"/>
            <a:ext cx="2227050" cy="14829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110642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24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Conclusioni e Implicazioni cliniche</a:t>
            </a:r>
            <a:endParaRPr lang="it-IT" sz="2400" noProof="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5257800" cy="5308836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5" name="Shape 3"/>
          <p:cNvSpPr/>
          <p:nvPr/>
        </p:nvSpPr>
        <p:spPr>
          <a:xfrm>
            <a:off x="822960" y="1581912"/>
            <a:ext cx="384048" cy="384048"/>
          </a:xfrm>
          <a:prstGeom prst="ellipse">
            <a:avLst/>
          </a:prstGeom>
          <a:solidFill>
            <a:srgbClr val="D9A441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6" name="Image 0" descr="/home/claude/work/icons/lightbul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10" y="1662562"/>
            <a:ext cx="222748" cy="2227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35024" y="1554480"/>
            <a:ext cx="4197096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VALUTAZIONE PRE OPERATORIA</a:t>
            </a:r>
            <a:endParaRPr lang="it-IT" sz="1500" noProof="0" dirty="0"/>
          </a:p>
        </p:txBody>
      </p:sp>
      <p:sp>
        <p:nvSpPr>
          <p:cNvPr id="8" name="Text 5"/>
          <p:cNvSpPr/>
          <p:nvPr/>
        </p:nvSpPr>
        <p:spPr>
          <a:xfrm>
            <a:off x="822959" y="2019629"/>
            <a:ext cx="4791031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nostri dati non mostrano un valore predittivo delle variabili psicologiche 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alimentari </a:t>
            </a:r>
            <a:r>
              <a:rPr lang="it-IT" sz="1500" noProof="0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-operatori sul calo ponderale 20 mesi post-</a:t>
            </a:r>
            <a:r>
              <a:rPr lang="it-IT" sz="1500" i="1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Sleeve </a:t>
            </a:r>
            <a:r>
              <a:rPr lang="it-IT" sz="1500" i="1" dirty="0" err="1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Gastrectomy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it-IT" sz="1500" dirty="0">
              <a:solidFill>
                <a:srgbClr val="5B6B85"/>
              </a:solidFill>
              <a:latin typeface="Calibri" pitchFamily="34" charset="0"/>
              <a:cs typeface="Calibri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La letteratura è contrastate in tal senso.</a:t>
            </a:r>
          </a:p>
        </p:txBody>
      </p:sp>
      <p:sp>
        <p:nvSpPr>
          <p:cNvPr id="9" name="Shape 6"/>
          <p:cNvSpPr/>
          <p:nvPr/>
        </p:nvSpPr>
        <p:spPr>
          <a:xfrm>
            <a:off x="822960" y="3649652"/>
            <a:ext cx="4709160" cy="2751148"/>
          </a:xfrm>
          <a:prstGeom prst="roundRect">
            <a:avLst>
              <a:gd name="adj" fmla="val 2745"/>
            </a:avLst>
          </a:prstGeom>
          <a:solidFill>
            <a:srgbClr val="EEF3F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10" name="Shape 7"/>
          <p:cNvSpPr/>
          <p:nvPr/>
        </p:nvSpPr>
        <p:spPr>
          <a:xfrm>
            <a:off x="1051560" y="3703320"/>
            <a:ext cx="365760" cy="36576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11" name="Image 1" descr="/home/claude/work/icons/che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712" y="3776472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08760" y="3721608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RACCOMANDAZIONE</a:t>
            </a:r>
            <a:endParaRPr lang="it-IT" sz="1500" noProof="0" dirty="0"/>
          </a:p>
        </p:txBody>
      </p:sp>
      <p:sp>
        <p:nvSpPr>
          <p:cNvPr id="13" name="Text 9"/>
          <p:cNvSpPr/>
          <p:nvPr/>
        </p:nvSpPr>
        <p:spPr>
          <a:xfrm>
            <a:off x="1051560" y="4160520"/>
            <a:ext cx="425196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it-IT" sz="1500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Tuttavia lo screening psicologico </a:t>
            </a:r>
            <a:r>
              <a:rPr lang="it-IT" sz="1500" i="1" noProof="0" dirty="0" err="1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</a:t>
            </a:r>
            <a:r>
              <a:rPr lang="it-IT" sz="1500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-chirurgico è raccomandato per identificare </a:t>
            </a:r>
            <a:r>
              <a:rPr lang="it-IT" sz="1500" b="1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fattori di esclusione assoluta</a:t>
            </a:r>
            <a:r>
              <a:rPr lang="it-IT" sz="1500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it-IT" sz="1500" i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per individuare </a:t>
            </a:r>
            <a:r>
              <a:rPr lang="it-IT" sz="1500" b="1" i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pazienti più vulnerabili dal punto di vista psicologico </a:t>
            </a:r>
            <a:r>
              <a:rPr lang="it-IT" sz="1500" i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e per </a:t>
            </a:r>
            <a:r>
              <a:rPr lang="it-IT" sz="1500" b="1" i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identificare punti deboli o di forza</a:t>
            </a:r>
            <a:r>
              <a:rPr lang="it-IT" sz="1500" i="1" dirty="0">
                <a:solidFill>
                  <a:srgbClr val="1B2A4A"/>
                </a:solidFill>
                <a:latin typeface="Calibri" pitchFamily="34" charset="0"/>
                <a:cs typeface="Calibri" pitchFamily="34" charset="-120"/>
              </a:rPr>
              <a:t> su cui può valer la pena lavorare in preparazione all’intervento.</a:t>
            </a:r>
            <a:endParaRPr lang="it-IT" sz="1500" noProof="0" dirty="0"/>
          </a:p>
        </p:txBody>
      </p:sp>
      <p:sp>
        <p:nvSpPr>
          <p:cNvPr id="14" name="Shape 10"/>
          <p:cNvSpPr/>
          <p:nvPr/>
        </p:nvSpPr>
        <p:spPr>
          <a:xfrm>
            <a:off x="6126480" y="1325880"/>
            <a:ext cx="5257800" cy="5308836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12700">
            <a:solidFill>
              <a:srgbClr val="E3E7EE"/>
            </a:solidFill>
            <a:prstDash val="solid"/>
          </a:ln>
        </p:spPr>
        <p:txBody>
          <a:bodyPr/>
          <a:lstStyle/>
          <a:p>
            <a:endParaRPr lang="it-IT" noProof="0" dirty="0"/>
          </a:p>
        </p:txBody>
      </p:sp>
      <p:sp>
        <p:nvSpPr>
          <p:cNvPr id="15" name="Shape 11"/>
          <p:cNvSpPr/>
          <p:nvPr/>
        </p:nvSpPr>
        <p:spPr>
          <a:xfrm>
            <a:off x="6400800" y="1581912"/>
            <a:ext cx="384048" cy="384048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16" name="Image 2" descr="/home/claude/work/icons/clo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1450" y="1662562"/>
            <a:ext cx="222748" cy="2227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912864" y="1554480"/>
            <a:ext cx="43682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MONITORAGGIO POST-OPERATORIO SELETTIVO</a:t>
            </a:r>
            <a:endParaRPr lang="it-IT" sz="1500" noProof="0" dirty="0"/>
          </a:p>
        </p:txBody>
      </p:sp>
      <p:sp>
        <p:nvSpPr>
          <p:cNvPr id="18" name="Text 13"/>
          <p:cNvSpPr/>
          <p:nvPr/>
        </p:nvSpPr>
        <p:spPr>
          <a:xfrm>
            <a:off x="6400800" y="1992536"/>
            <a:ext cx="4880344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È stata individuata un’associazione tra entità del calo ponderale e il miglioramento dei sintomi da distress psicologico e </a:t>
            </a:r>
            <a:r>
              <a:rPr lang="it-IT" sz="1500" i="1" dirty="0" err="1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binge</a:t>
            </a:r>
            <a:r>
              <a:rPr lang="it-IT" sz="1500" i="1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it-IT" sz="1500" i="1" dirty="0" err="1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eating</a:t>
            </a:r>
            <a:r>
              <a:rPr lang="it-IT" sz="1500" i="1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:</a:t>
            </a:r>
            <a:r>
              <a:rPr lang="it-IT" sz="1500" dirty="0">
                <a:solidFill>
                  <a:srgbClr val="5B6B85"/>
                </a:solidFill>
                <a:latin typeface="Calibri" pitchFamily="34" charset="0"/>
                <a:cs typeface="Calibri" pitchFamily="34" charset="-120"/>
              </a:rPr>
              <a:t> i pazienti con </a:t>
            </a:r>
            <a:r>
              <a:rPr lang="it-IT" sz="1500" noProof="0" dirty="0">
                <a:solidFill>
                  <a:srgbClr val="5B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perdita di peso subottimale mostrano un peggiore quadro psicologico e  alimentare post-Sleeve.</a:t>
            </a:r>
            <a:endParaRPr lang="it-IT" sz="1500" noProof="0" dirty="0"/>
          </a:p>
        </p:txBody>
      </p:sp>
      <p:sp>
        <p:nvSpPr>
          <p:cNvPr id="19" name="Shape 14"/>
          <p:cNvSpPr/>
          <p:nvPr/>
        </p:nvSpPr>
        <p:spPr>
          <a:xfrm>
            <a:off x="6400800" y="3997856"/>
            <a:ext cx="4709160" cy="2402944"/>
          </a:xfrm>
          <a:prstGeom prst="roundRect">
            <a:avLst>
              <a:gd name="adj" fmla="val 2979"/>
            </a:avLst>
          </a:prstGeom>
          <a:solidFill>
            <a:srgbClr val="EEF3F6"/>
          </a:solidFill>
          <a:ln/>
        </p:spPr>
        <p:txBody>
          <a:bodyPr/>
          <a:lstStyle/>
          <a:p>
            <a:endParaRPr lang="it-IT" noProof="0" dirty="0"/>
          </a:p>
        </p:txBody>
      </p:sp>
      <p:sp>
        <p:nvSpPr>
          <p:cNvPr id="20" name="Shape 15"/>
          <p:cNvSpPr/>
          <p:nvPr/>
        </p:nvSpPr>
        <p:spPr>
          <a:xfrm>
            <a:off x="6629400" y="4152015"/>
            <a:ext cx="365760" cy="365760"/>
          </a:xfrm>
          <a:prstGeom prst="ellipse">
            <a:avLst/>
          </a:prstGeom>
          <a:solidFill>
            <a:srgbClr val="0E7C86"/>
          </a:solidFill>
          <a:ln/>
        </p:spPr>
        <p:txBody>
          <a:bodyPr/>
          <a:lstStyle/>
          <a:p>
            <a:endParaRPr lang="it-IT" noProof="0" dirty="0"/>
          </a:p>
        </p:txBody>
      </p:sp>
      <p:pic>
        <p:nvPicPr>
          <p:cNvPr id="21" name="Image 3" descr="/home/claude/work/icons/che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552" y="4225169"/>
            <a:ext cx="219456" cy="21945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086600" y="4170305"/>
            <a:ext cx="3977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it-IT" sz="1500" b="1" kern="0" spc="50" noProof="0" dirty="0">
                <a:solidFill>
                  <a:srgbClr val="0B5E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RACCOMANDAZIONE</a:t>
            </a:r>
            <a:endParaRPr lang="it-IT" sz="1500" noProof="0" dirty="0"/>
          </a:p>
        </p:txBody>
      </p:sp>
      <p:sp>
        <p:nvSpPr>
          <p:cNvPr id="23" name="Text 17"/>
          <p:cNvSpPr/>
          <p:nvPr/>
        </p:nvSpPr>
        <p:spPr>
          <a:xfrm>
            <a:off x="6499860" y="4641221"/>
            <a:ext cx="4511040" cy="1608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5000"/>
              </a:lnSpc>
            </a:pPr>
            <a:r>
              <a:rPr lang="it-IT" sz="1500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monitoraggio psicologico post-operatorio mirato a lungo termine è </a:t>
            </a:r>
            <a:r>
              <a:rPr lang="it-IT" sz="15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</a:t>
            </a:r>
            <a:r>
              <a:rPr lang="it-IT" sz="1500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 </a:t>
            </a:r>
            <a:r>
              <a:rPr lang="it-IT" sz="1500" b="1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identificare e supportare i pazienti che mantengono un un marcato disagio psicologico</a:t>
            </a:r>
            <a:r>
              <a:rPr lang="it-IT" sz="1500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dopo chirurgia e che sono più a rischio di </a:t>
            </a:r>
            <a:r>
              <a:rPr lang="it-IT" sz="1500" b="1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 ponderale inadeguato </a:t>
            </a:r>
            <a:r>
              <a:rPr lang="it-IT" sz="15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</a:t>
            </a:r>
            <a:r>
              <a:rPr lang="it-IT" sz="1500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</a:t>
            </a:r>
            <a:r>
              <a:rPr lang="it-IT" sz="1500" b="1" i="1" noProof="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</a:t>
            </a:r>
            <a:r>
              <a:rPr lang="it-IT" sz="1500" b="1" i="1" noProof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regain</a:t>
            </a:r>
            <a:r>
              <a:rPr lang="it-IT" sz="1500" i="1" noProof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it-IT" sz="1500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9557F91-0094-F7CF-5DDD-79A6EBB32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4975997" cy="696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1899</TotalTime>
  <Words>1300</Words>
  <Application>Microsoft Macintosh PowerPoint</Application>
  <PresentationFormat>Widescreen</PresentationFormat>
  <Paragraphs>111</Paragraphs>
  <Slides>9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Calibri</vt:lpstr>
      <vt:lpstr>Cambria</vt:lpstr>
      <vt:lpstr>Wingdings</vt:lpstr>
      <vt:lpstr>RetrospectVTI</vt:lpstr>
      <vt:lpstr>Interazione tra fattori psicologici e clinici - prima e dopo chirurgia bariatrica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Schiff Sami</cp:lastModifiedBy>
  <cp:revision>34</cp:revision>
  <dcterms:created xsi:type="dcterms:W3CDTF">2022-02-27T17:36:31Z</dcterms:created>
  <dcterms:modified xsi:type="dcterms:W3CDTF">2026-09-18T06:57:55Z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